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9" r:id="rId4"/>
    <p:sldId id="260" r:id="rId5"/>
    <p:sldId id="261" r:id="rId6"/>
    <p:sldId id="262" r:id="rId7"/>
    <p:sldId id="266" r:id="rId8"/>
    <p:sldId id="267" r:id="rId9"/>
    <p:sldId id="268" r:id="rId10"/>
    <p:sldId id="263" r:id="rId11"/>
    <p:sldId id="264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61" autoAdjust="0"/>
    <p:restoredTop sz="86417" autoAdjust="0"/>
  </p:normalViewPr>
  <p:slideViewPr>
    <p:cSldViewPr snapToGrid="0">
      <p:cViewPr varScale="1">
        <p:scale>
          <a:sx n="62" d="100"/>
          <a:sy n="62" d="100"/>
        </p:scale>
        <p:origin x="288" y="78"/>
      </p:cViewPr>
      <p:guideLst/>
    </p:cSldViewPr>
  </p:slideViewPr>
  <p:outlineViewPr>
    <p:cViewPr>
      <p:scale>
        <a:sx n="33" d="100"/>
        <a:sy n="33" d="100"/>
      </p:scale>
      <p:origin x="0" y="-46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70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968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46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32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27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5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6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7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0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9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7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45B2B-3FE8-41BC-BF40-5F436250CA39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Image result for harvard university"/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18" t="-33" r="26423" b="80548"/>
          <a:stretch/>
        </p:blipFill>
        <p:spPr bwMode="auto">
          <a:xfrm>
            <a:off x="338667" y="365126"/>
            <a:ext cx="8449733" cy="128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932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339234" y="1931350"/>
            <a:ext cx="45625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Harvard University</a:t>
            </a:r>
          </a:p>
          <a:p>
            <a:pPr algn="ctr"/>
            <a:r>
              <a:rPr lang="en-US" sz="3600" b="1" dirty="0" err="1">
                <a:solidFill>
                  <a:schemeClr val="bg1"/>
                </a:solidFill>
              </a:rPr>
              <a:t>DataFest</a:t>
            </a:r>
            <a:r>
              <a:rPr lang="en-US" sz="3600" b="1" dirty="0">
                <a:solidFill>
                  <a:schemeClr val="bg1"/>
                </a:solidFill>
              </a:rPr>
              <a:t> 2017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Rectangle 55"/>
          <p:cNvSpPr>
            <a:spLocks noChangeArrowheads="1"/>
          </p:cNvSpPr>
          <p:nvPr/>
        </p:nvSpPr>
        <p:spPr bwMode="auto">
          <a:xfrm>
            <a:off x="2431876" y="3652831"/>
            <a:ext cx="4377308" cy="704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>
              <a:lnSpc>
                <a:spcPct val="80000"/>
              </a:lnSpc>
            </a:pPr>
            <a:r>
              <a:rPr lang="en-US" sz="2800" b="1" dirty="0">
                <a:solidFill>
                  <a:srgbClr val="FFFCFF"/>
                </a:solidFill>
              </a:rPr>
              <a:t>Visualization and Reporting</a:t>
            </a:r>
          </a:p>
        </p:txBody>
      </p:sp>
      <p:sp>
        <p:nvSpPr>
          <p:cNvPr id="5" name="Rectangle 54"/>
          <p:cNvSpPr>
            <a:spLocks noChangeArrowheads="1"/>
          </p:cNvSpPr>
          <p:nvPr/>
        </p:nvSpPr>
        <p:spPr bwMode="auto">
          <a:xfrm>
            <a:off x="866457" y="4664279"/>
            <a:ext cx="7508147" cy="1157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sz="1700" dirty="0">
                <a:solidFill>
                  <a:schemeClr val="bg1"/>
                </a:solidFill>
              </a:rPr>
              <a:t>Troy Adair, Senior Director, HBS Research Computing Services</a:t>
            </a:r>
          </a:p>
          <a:p>
            <a:r>
              <a:rPr lang="en-US" sz="1700" dirty="0">
                <a:solidFill>
                  <a:schemeClr val="bg1"/>
                </a:solidFill>
              </a:rPr>
              <a:t>Jeff Blossom</a:t>
            </a:r>
          </a:p>
          <a:p>
            <a:r>
              <a:rPr lang="en-US" sz="1700" dirty="0">
                <a:solidFill>
                  <a:schemeClr val="bg1"/>
                </a:solidFill>
              </a:rPr>
              <a:t>Christopher </a:t>
            </a:r>
            <a:r>
              <a:rPr lang="en-US" sz="1700" dirty="0" err="1">
                <a:solidFill>
                  <a:schemeClr val="bg1"/>
                </a:solidFill>
              </a:rPr>
              <a:t>Gandrud</a:t>
            </a:r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>
                <a:solidFill>
                  <a:schemeClr val="bg1"/>
                </a:solidFill>
              </a:rPr>
              <a:t>Christopher Morse</a:t>
            </a:r>
          </a:p>
          <a:p>
            <a:r>
              <a:rPr lang="en-US" sz="1700" dirty="0">
                <a:solidFill>
                  <a:schemeClr val="bg1"/>
                </a:solidFill>
              </a:rPr>
              <a:t>Dustin </a:t>
            </a:r>
            <a:r>
              <a:rPr lang="en-US" sz="1700" dirty="0" err="1">
                <a:solidFill>
                  <a:schemeClr val="bg1"/>
                </a:solidFill>
              </a:rPr>
              <a:t>Tingley</a:t>
            </a:r>
            <a:endParaRPr lang="en-US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>
                <a:solidFill>
                  <a:schemeClr val="bg1"/>
                </a:solidFill>
              </a:rPr>
              <a:t>18 January 2017</a:t>
            </a:r>
            <a:endParaRPr 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666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Tableau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39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D3.js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5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err="1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Flexdashboard</a:t>
            </a:r>
            <a:r>
              <a:rPr lang="en-US" sz="44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 with Shiny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171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 and Overview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Troy is the head of </a:t>
            </a:r>
          </a:p>
        </p:txBody>
      </p:sp>
    </p:spTree>
    <p:extLst>
      <p:ext uri="{BB962C8B-B14F-4D97-AF65-F5344CB8AC3E}">
        <p14:creationId xmlns:p14="http://schemas.microsoft.com/office/powerpoint/2010/main" val="1973403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Visualize?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Visuals are processed faster by the brain</a:t>
            </a:r>
          </a:p>
          <a:p>
            <a:r>
              <a:rPr lang="en-US" dirty="0"/>
              <a:t>Visuals are committed to long-term memory easier than text</a:t>
            </a:r>
          </a:p>
          <a:p>
            <a:r>
              <a:rPr lang="en-US" dirty="0"/>
              <a:t>Visuals can tell stories</a:t>
            </a:r>
          </a:p>
          <a:p>
            <a:pPr lvl="1"/>
            <a:r>
              <a:rPr lang="en-US" dirty="0"/>
              <a:t>SPATIALISE and OBJECTIFY abstract information, providing CONTEXT and NARRATIVE, and representing  PROCESS, not just structure</a:t>
            </a:r>
          </a:p>
          <a:p>
            <a:r>
              <a:rPr lang="en-US" dirty="0"/>
              <a:t>Visuals can reveal patterns, trends, changes, and correlations</a:t>
            </a:r>
          </a:p>
          <a:p>
            <a:r>
              <a:rPr lang="en-US" dirty="0"/>
              <a:t>Visuals can help simplify complex information</a:t>
            </a:r>
          </a:p>
          <a:p>
            <a:r>
              <a:rPr lang="en-US" dirty="0"/>
              <a:t>Visuals can be more convincing than words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519" y="365126"/>
            <a:ext cx="4877481" cy="584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339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Interactive Visualization?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Interactivity can be on the backend or on the frontend:</a:t>
            </a:r>
          </a:p>
          <a:p>
            <a:r>
              <a:rPr lang="en-US" dirty="0"/>
              <a:t>On the backend, dynamic data visualization is applicable when you have data that requires real-time (or near-real-time) monitoring of data that is continuously updating.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Stocks/financial assets</a:t>
            </a:r>
          </a:p>
          <a:p>
            <a:pPr lvl="1"/>
            <a:r>
              <a:rPr lang="en-US" dirty="0"/>
              <a:t>Traffic analysis/GPS monitoring</a:t>
            </a:r>
          </a:p>
          <a:p>
            <a:pPr lvl="1"/>
            <a:r>
              <a:rPr lang="en-US" dirty="0"/>
              <a:t>Business intelligence</a:t>
            </a:r>
          </a:p>
          <a:p>
            <a:pPr lvl="1"/>
            <a:r>
              <a:rPr lang="en-US" dirty="0" err="1"/>
              <a:t>Manufacturingign</a:t>
            </a:r>
            <a:r>
              <a:rPr lang="en-US" dirty="0"/>
              <a:t> processes</a:t>
            </a:r>
          </a:p>
          <a:p>
            <a:pPr lvl="1"/>
            <a:endParaRPr lang="en-US" dirty="0"/>
          </a:p>
          <a:p>
            <a:r>
              <a:rPr lang="en-US" dirty="0"/>
              <a:t>Interactive visualizations can be even more informative/convincing:</a:t>
            </a:r>
          </a:p>
          <a:p>
            <a:pPr lvl="1"/>
            <a:r>
              <a:rPr lang="en-US" dirty="0"/>
              <a:t>DIRECT-OBJECT-MANIPULATION</a:t>
            </a:r>
          </a:p>
          <a:p>
            <a:pPr lvl="1"/>
            <a:r>
              <a:rPr lang="en-US" dirty="0"/>
              <a:t>Enable CONTINUOUS ITERATION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95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Interactive Visualization?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the frontend, interactive visualizations can be even more informative/convincing:</a:t>
            </a:r>
          </a:p>
          <a:p>
            <a:pPr lvl="1"/>
            <a:r>
              <a:rPr lang="en-US" dirty="0"/>
              <a:t>DIRECT-OBJECT-MANIPULATION</a:t>
            </a:r>
          </a:p>
          <a:p>
            <a:pPr lvl="1"/>
            <a:r>
              <a:rPr lang="en-US" dirty="0"/>
              <a:t>Enable CONTINUOUS ITERATION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886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Tableau, D3.js, and </a:t>
            </a:r>
            <a:r>
              <a:rPr lang="en-US" dirty="0" err="1"/>
              <a:t>Flexdashboard</a:t>
            </a:r>
            <a:r>
              <a:rPr lang="en-US" dirty="0"/>
              <a:t>/Shiny for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of these represent approaches to providing both back- and frontend interactivity.</a:t>
            </a:r>
          </a:p>
          <a:p>
            <a:r>
              <a:rPr lang="en-US" dirty="0"/>
              <a:t>In terms of both flexibility and complexity, probably ranked (lowest to highest) as: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Tableau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D3.js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Flexdashboard</a:t>
            </a:r>
            <a:r>
              <a:rPr lang="en-US" dirty="0"/>
              <a:t> and Shiny for R</a:t>
            </a:r>
          </a:p>
        </p:txBody>
      </p:sp>
    </p:spTree>
    <p:extLst>
      <p:ext uri="{BB962C8B-B14F-4D97-AF65-F5344CB8AC3E}">
        <p14:creationId xmlns:p14="http://schemas.microsoft.com/office/powerpoint/2010/main" val="2290931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17405" y="2749497"/>
            <a:ext cx="20062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Tableau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689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47911" y="2749497"/>
            <a:ext cx="13452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D3.js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162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94541" y="2749497"/>
            <a:ext cx="72519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bg1"/>
                </a:solidFill>
              </a:rPr>
              <a:t>Flexdashboard</a:t>
            </a:r>
            <a:r>
              <a:rPr lang="en-US" sz="4400" b="1" dirty="0">
                <a:solidFill>
                  <a:schemeClr val="bg1"/>
                </a:solidFill>
              </a:rPr>
              <a:t> and Shiny for R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607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1605</TotalTime>
  <Words>244</Words>
  <Application>Microsoft Office PowerPoint</Application>
  <PresentationFormat>On-screen Show (4:3)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Introductions and Overview</vt:lpstr>
      <vt:lpstr>Why Visualize?</vt:lpstr>
      <vt:lpstr>Why Interactive Visualization?</vt:lpstr>
      <vt:lpstr>Why Interactive Visualization?</vt:lpstr>
      <vt:lpstr>Tableau, D3.js, and Flexdashboard/Shiny for R</vt:lpstr>
      <vt:lpstr>PowerPoint Presentation</vt:lpstr>
      <vt:lpstr>PowerPoint Presentation</vt:lpstr>
      <vt:lpstr>PowerPoint Presentation</vt:lpstr>
      <vt:lpstr>Tableau</vt:lpstr>
      <vt:lpstr>D3.js</vt:lpstr>
      <vt:lpstr>Flexdashboard with Shiny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Adair</dc:creator>
  <cp:lastModifiedBy>Troy Adair</cp:lastModifiedBy>
  <cp:revision>15</cp:revision>
  <dcterms:created xsi:type="dcterms:W3CDTF">2017-01-10T16:48:31Z</dcterms:created>
  <dcterms:modified xsi:type="dcterms:W3CDTF">2017-01-17T18:27:50Z</dcterms:modified>
</cp:coreProperties>
</file>

<file path=docProps/thumbnail.jpeg>
</file>